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2" r:id="rId3"/>
    <p:sldId id="261" r:id="rId4"/>
    <p:sldId id="260" r:id="rId5"/>
    <p:sldId id="259" r:id="rId6"/>
    <p:sldId id="263" r:id="rId7"/>
    <p:sldId id="264" r:id="rId8"/>
    <p:sldId id="258" r:id="rId9"/>
    <p:sldId id="25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27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1F0203-B201-4A8A-8F6D-9E2A052C90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BC85A-9004-4987-8F9E-F37E5A87BA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E3B51-6487-4AF7-9FEB-2C8FEFDB66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25534-6ECC-4512-AB2E-C490068FAB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833E5-9765-443D-A2A2-8E8490401B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08859-5C95-490B-AA67-CDE9EF33F0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A26B1-869D-406D-9C4D-D5E249F6F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55817-CA91-41F4-899A-A50C0C5E48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56382-0A8C-415D-AA11-8015C88EF5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E4DAD-049E-4DA8-B9C8-5C31F14422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2979-352E-41B4-8D66-73C7D1BFD7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DDBC16-5364-4571-9EA7-E08C2012A3A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7705725" cy="1431925"/>
          </a:xfrm>
        </p:spPr>
        <p:txBody>
          <a:bodyPr/>
          <a:lstStyle/>
          <a:p>
            <a:r>
              <a:rPr lang="ru-RU" sz="5400" dirty="0">
                <a:latin typeface="Boyarsky" pitchFamily="33" charset="0"/>
              </a:rPr>
              <a:t>Оноре де Бальзак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1989138"/>
            <a:ext cx="4105275" cy="792162"/>
          </a:xfrm>
        </p:spPr>
        <p:txBody>
          <a:bodyPr/>
          <a:lstStyle/>
          <a:p>
            <a:r>
              <a:rPr lang="ru-RU" sz="4000" b="1" i="1">
                <a:latin typeface="Boyarsky" pitchFamily="33" charset="0"/>
              </a:rPr>
              <a:t>(1799 - 1850)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140200" y="2636838"/>
            <a:ext cx="47513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Boyarsky" pitchFamily="33" charset="0"/>
              </a:rPr>
              <a:t>«Господин де Бальзак был одним из первых среди великих, одним из лучших среди избранных… Все его произведения составляют одну книгу, полную жизни, яркую, глубокую, где движется и действует вся наша современная цивилизация, воплощенная в образах вполне реальных…»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Boyarsky" pitchFamily="33" charset="0"/>
              </a:rPr>
              <a:t>В. Гюго</a:t>
            </a:r>
          </a:p>
        </p:txBody>
      </p:sp>
      <p:pic>
        <p:nvPicPr>
          <p:cNvPr id="2054" name="Picture 6" descr="Ново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636838"/>
            <a:ext cx="3055937" cy="39608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Boyarsky" pitchFamily="33" charset="0"/>
              </a:rPr>
              <a:t>Жизнь и творчество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5111750" cy="4184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Летом 1843 года О.Бальзак совершает первую поездку в Россию, встречается с Э.Ганской в Петербурге, произведшем на него огромное впечатление, а позже сопровождает его ее в путешествие по Германии и Италии.</a:t>
            </a:r>
          </a:p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Несмотря на болезнь, осенью 1847 года писатель едет в Верховню – имение Э.Ганской, расположенное в шести километрах от Бердичева, и живет там до весны 1848 года, находясь под секретным надзором согласно распоряжению самого Николая </a:t>
            </a:r>
            <a:r>
              <a:rPr lang="uk-UA" sz="1800">
                <a:effectLst/>
              </a:rPr>
              <a:t>І, </a:t>
            </a:r>
            <a:r>
              <a:rPr lang="ru-RU" sz="1800">
                <a:effectLst/>
              </a:rPr>
              <a:t>который вообще с неохотой разрешил ему въезд в Россию. В письмах к сестре и друзьям О.Бальзак восторженно говорит об Украине и Киеве и в то же время с возмущением пишет о социальных контрастах в России. </a:t>
            </a:r>
            <a:endParaRPr lang="ru-RU" sz="1800"/>
          </a:p>
        </p:txBody>
      </p:sp>
      <p:pic>
        <p:nvPicPr>
          <p:cNvPr id="21509" name="Picture 5" descr="фото1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300788" y="1844675"/>
            <a:ext cx="2843212" cy="2389188"/>
          </a:xfrm>
          <a:prstGeom prst="rect">
            <a:avLst/>
          </a:prstGeom>
          <a:noFill/>
        </p:spPr>
      </p:pic>
      <p:pic>
        <p:nvPicPr>
          <p:cNvPr id="21508" name="Picture 4" descr="10271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789363"/>
            <a:ext cx="2252662" cy="278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Boyarsky" pitchFamily="33" charset="0"/>
              </a:rPr>
              <a:t>Жизнь и творчество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1981200"/>
            <a:ext cx="5113338" cy="4543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effectLst/>
              </a:rPr>
              <a:t>В сентябре 1848 года Бальзак снова в </a:t>
            </a:r>
            <a:r>
              <a:rPr lang="ru-RU" sz="2000" dirty="0" err="1">
                <a:effectLst/>
              </a:rPr>
              <a:t>Верховне</a:t>
            </a:r>
            <a:r>
              <a:rPr lang="ru-RU" sz="2000" dirty="0">
                <a:effectLst/>
              </a:rPr>
              <a:t>. Это совершенно больной человек, он неделями не встает с постели, его мучат боли в сердце, приступы удушья.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effectLst/>
              </a:rPr>
              <a:t>14 марта 1850 года состоялось венчание Бальзака с Ганской в костеле святой Барбары в городе Бердичеве. Он вновь полон радужных надежд на будущее.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effectLst/>
              </a:rPr>
              <a:t>Всем этим мечтам уже не суждено было сбыться. С большим трудом вернувшись с женой в Париж, О.Бальзак практически не вставал с постели до самой смерти, последовавшей 18 августа 1850 года.</a:t>
            </a:r>
          </a:p>
        </p:txBody>
      </p:sp>
      <p:pic>
        <p:nvPicPr>
          <p:cNvPr id="22532" name="Picture 4" descr="balz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060575"/>
            <a:ext cx="280352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Boyarsky" pitchFamily="33" charset="0"/>
              </a:rPr>
              <a:t>Жизнь и творчество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5184775" cy="45434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b="1"/>
              <a:t>Родился 8(20) мая1799 года в Туре. Его жизнь — это история труженика, который с неутомимой энергией стремится пробиться вперед, во что бы то ни стало  завоевать себе славу и богатство. Его творчество проникнуто стремлением перенести методы современного естествознания в художественную литературу, стереть грань, отделяющую литературу от науки.</a:t>
            </a:r>
            <a:r>
              <a:rPr lang="ru-RU"/>
              <a:t> </a:t>
            </a:r>
          </a:p>
        </p:txBody>
      </p:sp>
      <p:pic>
        <p:nvPicPr>
          <p:cNvPr id="18436" name="Picture 4" descr="10570003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2800" y="2060575"/>
            <a:ext cx="2873375" cy="43100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>
                <a:latin typeface="Boyarsky" pitchFamily="33" charset="0"/>
              </a:rPr>
              <a:t>Отец и сын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554355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Его отец был вульгарным материалистом и оставил ряд сочинений по социальным вопросам; выше всего он ставил задачу физического улучшения человеческой породы и при помощи выводов естествознания мечтал разрешить социальные и моральные вопросы своего времени. </a:t>
            </a:r>
          </a:p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Бальзак унаследовал мировоззрение своего отца, его здоровье и железную волю. Получив первоначальное образование сперва в провинциальном, потом в парижском колледже, Бальзак остался в столице, когда его отец уехал с семьей в провинцию. Решив, вопреки воле отца, посвятить себя литературе, он был почти лишен поддержки со стороны семьи. 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7412" name="Picture 4" descr="HBalz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276475"/>
            <a:ext cx="2909887" cy="3695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>
                <a:latin typeface="Boyarsky" pitchFamily="33" charset="0"/>
              </a:rPr>
              <a:t>Годы учёбы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981200"/>
            <a:ext cx="6443662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Особенно мрачным для будущего писателя были годы пребывания в Вандомском католическом колледже, где господствовал полуказарменный суровый режим и широко практиковались телесные наказания. Утешение О.Бальзак находил только в книгах.</a:t>
            </a:r>
          </a:p>
          <a:p>
            <a:pPr>
              <a:lnSpc>
                <a:spcPct val="80000"/>
              </a:lnSpc>
            </a:pPr>
            <a:r>
              <a:rPr lang="ru-RU" sz="2000">
                <a:effectLst/>
              </a:rPr>
              <a:t>В 1814 году семья переехала в Париж, где О.Бальзак продолжал учиться в школе правоведения и работал писцом в адвокатских конторах, ибо отец твердо решил сделать из него преуспевающего юриста. Однако и тогда, тайком от родителей, О.Бальзак посещал библиотеку Арсенала и лекции по истории литературы в Сорбонне – старейшем французском университете, мечтая о писательской карьере. Закончив в 1819 году школу правоведения, он с трудом добивается согласия родителей временно оставить юриспруденцию и испытать себя на литературном поприще.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6388" name="Picture 4" descr="43-7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565400"/>
            <a:ext cx="2406650" cy="33321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820150" cy="1431925"/>
          </a:xfrm>
        </p:spPr>
        <p:txBody>
          <a:bodyPr/>
          <a:lstStyle/>
          <a:p>
            <a:r>
              <a:rPr lang="ru-RU">
                <a:latin typeface="Boyarsky" pitchFamily="33" charset="0"/>
              </a:rPr>
              <a:t>Литературное творчество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1981200"/>
            <a:ext cx="5651500" cy="4876800"/>
          </a:xfrm>
        </p:spPr>
        <p:txBody>
          <a:bodyPr/>
          <a:lstStyle/>
          <a:p>
            <a:r>
              <a:rPr lang="ru-RU" sz="2800">
                <a:effectLst/>
              </a:rPr>
              <a:t>Первый крупный литературный успех пришел к О.Бальзаку весной 1829 года: был опубликован его исторический роман «Шуаны, или Бретань в 1799 году», ярко и правдиво воспроизводящий драматические события контрреволюционного восстания на севере Франции.</a:t>
            </a:r>
          </a:p>
        </p:txBody>
      </p:sp>
      <p:pic>
        <p:nvPicPr>
          <p:cNvPr id="15366" name="Picture 6" descr="preview_713646"/>
          <p:cNvPicPr>
            <a:picLocks noChangeAspect="1" noChangeArrowheads="1"/>
          </p:cNvPicPr>
          <p:nvPr/>
        </p:nvPicPr>
        <p:blipFill>
          <a:blip r:embed="rId2">
            <a:lum bright="12000" contrast="48000"/>
          </a:blip>
          <a:srcRect/>
          <a:stretch>
            <a:fillRect/>
          </a:stretch>
        </p:blipFill>
        <p:spPr bwMode="auto">
          <a:xfrm>
            <a:off x="971550" y="1989138"/>
            <a:ext cx="2325688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820150" cy="1323975"/>
          </a:xfrm>
        </p:spPr>
        <p:txBody>
          <a:bodyPr/>
          <a:lstStyle/>
          <a:p>
            <a:r>
              <a:rPr lang="ru-RU">
                <a:latin typeface="Boyarsky" pitchFamily="33" charset="0"/>
              </a:rPr>
              <a:t>Литературное творчество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5688013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effectLst/>
              </a:rPr>
              <a:t>В 1830 году он издает повести «Дом кошки, играющей в мяч», «Загородный бал», «Вендетта», «Побочная семья», «Супружеское согласие», «Гобсек», «Силуэт женщины», открывшие позже подраздел «Человеческие комедии» - «Сцены частной жизни». Одновременно О.Бальзак активно включается в журналистику, сотрудничает во многих газетах и журналах, печатая под псевдонимами десятки очерков, статей заметок, свидетельствующих о его крупном сатирическом таланте.</a:t>
            </a:r>
            <a:endParaRPr lang="ru-RU" sz="2400"/>
          </a:p>
        </p:txBody>
      </p:sp>
      <p:pic>
        <p:nvPicPr>
          <p:cNvPr id="19460" name="Picture 4" descr="blzc3"/>
          <p:cNvPicPr>
            <a:picLocks noChangeAspect="1" noChangeArrowheads="1"/>
          </p:cNvPicPr>
          <p:nvPr/>
        </p:nvPicPr>
        <p:blipFill>
          <a:blip r:embed="rId2">
            <a:lum bright="12000" contrast="30000"/>
          </a:blip>
          <a:srcRect/>
          <a:stretch>
            <a:fillRect/>
          </a:stretch>
        </p:blipFill>
        <p:spPr bwMode="auto">
          <a:xfrm>
            <a:off x="6227763" y="2060575"/>
            <a:ext cx="2667000" cy="431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4800"/>
            <a:ext cx="8893175" cy="1323975"/>
          </a:xfrm>
        </p:spPr>
        <p:txBody>
          <a:bodyPr/>
          <a:lstStyle/>
          <a:p>
            <a:r>
              <a:rPr lang="ru-RU">
                <a:latin typeface="Boyarsky" pitchFamily="33" charset="0"/>
              </a:rPr>
              <a:t>Литературное творчество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3575" y="2060575"/>
            <a:ext cx="5940425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effectLst/>
              </a:rPr>
              <a:t>В 1831 году О.Бальзак публикует философский роман «Шагреневая кожа», сделавший его европейски известным писателем. Успех романа открыл ему доступ в аристократические салоны, завсегдатаи которых стали мишенью для беспощадных изобличений в ближайшие годы.</a:t>
            </a:r>
            <a:endParaRPr lang="ru-RU" sz="2800"/>
          </a:p>
        </p:txBody>
      </p:sp>
      <p:pic>
        <p:nvPicPr>
          <p:cNvPr id="20484" name="Picture 4" descr="image005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250825" y="2276475"/>
            <a:ext cx="2671763" cy="422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Boyarsky" pitchFamily="33" charset="0"/>
              </a:rPr>
              <a:t>Жизнь и творчество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5327650" cy="45434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000">
                <a:effectLst/>
              </a:rPr>
              <a:t>	23 февраля 1832 года в жизни писателя произошло событие, очень важное по своим последствиям: он неожиданно получил письмо из Одессы с интригующей подписью «иностранка». Вскоре последовало и второе письмо. Через некоторое время О.Бальзак узнал, что его корреспонденткой является богатая польская аристократка русского подданства графиня Эвелина Ганская. Началась постоянная переписка, которая продолжалась около 15 лет. Осенью 1833 года в Швейцарии, в Невшателе, писатель впервые лично познакомился с Э.Ганской, продолжали они изредка встречаться и в последующие годы. </a:t>
            </a:r>
            <a:endParaRPr lang="ru-RU" sz="2000"/>
          </a:p>
        </p:txBody>
      </p:sp>
      <p:pic>
        <p:nvPicPr>
          <p:cNvPr id="14340" name="Picture 4" descr="239199"/>
          <p:cNvPicPr>
            <a:picLocks noChangeAspect="1" noChangeArrowheads="1"/>
          </p:cNvPicPr>
          <p:nvPr/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6156325" y="2058988"/>
            <a:ext cx="2835275" cy="38179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8316912" cy="1252538"/>
          </a:xfrm>
        </p:spPr>
        <p:txBody>
          <a:bodyPr/>
          <a:lstStyle/>
          <a:p>
            <a:r>
              <a:rPr lang="ru-RU">
                <a:latin typeface="Boyarsky" pitchFamily="33" charset="0"/>
              </a:rPr>
              <a:t>«Человеческая комедия»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5688013" cy="4868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1833 год был для О.Бальзака временем новых творческих побед и свершений: он создает цикл повестей «История тринадцати» и романы «Сельский врач», «Турский священник», «Евгения Гранде».</a:t>
            </a:r>
          </a:p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В 1834 году О.Бальзак приходит к принципиально важному решению написать огромное произведение, воссоздающее французскую жизнь послереволюционного периода и состоящее из связанных друг с другом романов, повестей и рассказов. Написанные ранее произведения после соответствующей обработки он включает в этот гигантский цикл, окончательное название которому – «Человеческая комедия» (по аналогии с поэмой Данте «Божественная комедия») было дано в 1841 году. </a:t>
            </a:r>
          </a:p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В 1845 году Оноре Бальзак создает окончательный список всех произведений «Человеческой комедии», который состоит из 144 названий.</a:t>
            </a:r>
          </a:p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</p:txBody>
      </p:sp>
      <p:pic>
        <p:nvPicPr>
          <p:cNvPr id="13317" name="Picture 5" descr="55261C9F"/>
          <p:cNvPicPr>
            <a:picLocks noChangeAspect="1" noChangeArrowheads="1"/>
          </p:cNvPicPr>
          <p:nvPr/>
        </p:nvPicPr>
        <p:blipFill>
          <a:blip r:embed="rId2" cstate="print">
            <a:lum bright="-12000" contrast="36000"/>
            <a:grayscl/>
          </a:blip>
          <a:srcRect/>
          <a:stretch>
            <a:fillRect/>
          </a:stretch>
        </p:blipFill>
        <p:spPr bwMode="auto">
          <a:xfrm>
            <a:off x="6300788" y="2062163"/>
            <a:ext cx="2616200" cy="3167062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=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=</Template>
  <TotalTime>3</TotalTime>
  <Words>796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Boyarsky</vt:lpstr>
      <vt:lpstr>=</vt:lpstr>
      <vt:lpstr>Оноре де Бальзак</vt:lpstr>
      <vt:lpstr>Жизнь и творчество</vt:lpstr>
      <vt:lpstr>Отец и сын</vt:lpstr>
      <vt:lpstr>Годы учёбы</vt:lpstr>
      <vt:lpstr>Литературное творчество</vt:lpstr>
      <vt:lpstr>Литературное творчество</vt:lpstr>
      <vt:lpstr>Литературное творчество</vt:lpstr>
      <vt:lpstr>Жизнь и творчество</vt:lpstr>
      <vt:lpstr>«Человеческая комедия»</vt:lpstr>
      <vt:lpstr>Жизнь и творчество</vt:lpstr>
      <vt:lpstr>Жизнь и творчество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Оноре де Бальзак</dc:title>
  <dc:creator>Колян</dc:creator>
  <cp:lastModifiedBy>Колян</cp:lastModifiedBy>
  <cp:revision>1</cp:revision>
  <dcterms:created xsi:type="dcterms:W3CDTF">2012-05-15T16:04:02Z</dcterms:created>
  <dcterms:modified xsi:type="dcterms:W3CDTF">2012-05-15T16:07:15Z</dcterms:modified>
</cp:coreProperties>
</file>