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0" r:id="rId14"/>
    <p:sldId id="292" r:id="rId15"/>
    <p:sldId id="301" r:id="rId16"/>
    <p:sldId id="302" r:id="rId17"/>
    <p:sldId id="303" r:id="rId18"/>
    <p:sldId id="306" r:id="rId19"/>
    <p:sldId id="304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993300"/>
    <a:srgbClr val="00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1DA8-8FC2-4E12-99B4-5FE68473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66CB9-9664-4FA6-AD8D-9CB21C7D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2DB4-B18A-4D29-9C76-A6D1C118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C9F3-487F-4EDE-AD64-ED3093AE9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43ED-F4AA-477C-8D23-586A182F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453F-321F-4449-B605-E6F3108B0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6F6F-2082-4A74-9435-35A95E2BD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D69C-2CD4-4659-9A58-712C67E1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3B60-AC9F-4039-B3E5-7BE894FC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08DD-B8EB-4431-B679-594EE40E6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027D-6DB7-458C-93A6-9180FB9AF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CE0433F-A507-45BB-8220-A4CCC4FB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4932363" y="1196975"/>
            <a:ext cx="3852862" cy="25304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МИХАИЛ ВАСИЛЬЕВИЧ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ЛОМОНОСОВ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(1711 – 1765)</a:t>
            </a:r>
          </a:p>
        </p:txBody>
      </p:sp>
      <p:pic>
        <p:nvPicPr>
          <p:cNvPr id="2052" name="Picture 12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600075"/>
            <a:ext cx="43211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Documents and Settings\Admin\Рабочий стол\img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318000"/>
            <a:ext cx="25209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63713" y="260350"/>
            <a:ext cx="5700712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МОЗАИЧНЫЕ КАРТИНЫ</a:t>
            </a:r>
          </a:p>
        </p:txBody>
      </p:sp>
      <p:pic>
        <p:nvPicPr>
          <p:cNvPr id="11268" name="Picture 4" descr="ломоносов и екате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36613"/>
            <a:ext cx="71294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445125"/>
            <a:ext cx="9144000" cy="143033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                            Ломоносов показывает свои работы императрице.</a:t>
            </a:r>
          </a:p>
          <a:p>
            <a:r>
              <a:rPr lang="ru-RU" sz="1400" b="1">
                <a:latin typeface="Times New Roman" pitchFamily="18" charset="0"/>
              </a:rPr>
              <a:t>Первым в России автором многих мозаик стал сам М.В.Ломоносов. «Образ Божией Матери»-над которым он трудился пять с половиной месяцев- он приподнёс императрице Елизавете Петровне.                                    После смерти Ломоносова мозаичное дело надолго пресеклось, а мозаичное полотно «Полтавская баталия» после длительных злоключений в 1925 году украсило парадную лестницу здания Академии наук в Ленинграде (СПб)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моза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032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288" y="260350"/>
            <a:ext cx="8497887" cy="108108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Times New Roman" pitchFamily="18" charset="0"/>
              </a:rPr>
              <a:t>М.В.Ломоносов. Полтавская баталия. Мозаика.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557338"/>
            <a:ext cx="3581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5300663"/>
            <a:ext cx="9144000" cy="16192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Одной из своих главных жизненных задач Ломоносов считал распространение просвещения в русском народе.  По предложению Ломоносова с января 1755 года Академия наук стала выпускать научно-литературный журнал «Ежемесячные сочинения, к пользе и увеселению служащих». </a:t>
            </a:r>
            <a:r>
              <a:rPr lang="ru-RU" b="1"/>
              <a:t>12 января 1755 года был подписан «Указ об учреждении в Москве университета»</a:t>
            </a:r>
            <a:r>
              <a:rPr lang="ru-RU"/>
              <a:t> </a:t>
            </a:r>
            <a:r>
              <a:rPr lang="ru-RU" sz="1600" b="1">
                <a:latin typeface="Times New Roman" pitchFamily="18" charset="0"/>
              </a:rPr>
              <a:t>В 1755 по инициативе Ломоносова и по его проекту был основан Московский университет, «открытый для всех лиц, способных к наукам», а не только для дворян.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87450" y="260350"/>
            <a:ext cx="7051675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МОСКОВСКИЙ УНИВЕРСИТЕТ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81075"/>
            <a:ext cx="62642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/>
          <a:srcRect r="13860"/>
          <a:stretch>
            <a:fillRect/>
          </a:stretch>
        </p:blipFill>
        <p:spPr bwMode="auto">
          <a:xfrm>
            <a:off x="468313" y="1052513"/>
            <a:ext cx="1778000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Михаил Васильевич Ломоносов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В 1763 году произведён в статские советники.</a:t>
            </a:r>
          </a:p>
          <a:p>
            <a:pPr>
              <a:lnSpc>
                <a:spcPct val="90000"/>
              </a:lnSpc>
            </a:pPr>
            <a:r>
              <a:rPr lang="ru-RU" smtClean="0"/>
              <a:t>В октябре 1763 года Ломоносов за свои мозаичные работы был избран почётным членом Академии художеств.</a:t>
            </a:r>
          </a:p>
          <a:p>
            <a:pPr>
              <a:lnSpc>
                <a:spcPct val="90000"/>
              </a:lnSpc>
            </a:pPr>
            <a:r>
              <a:rPr lang="ru-RU" smtClean="0"/>
              <a:t>В мае 1760 года он избран почётным членом Шведской Академии наук.</a:t>
            </a:r>
          </a:p>
          <a:p>
            <a:pPr>
              <a:lnSpc>
                <a:spcPct val="90000"/>
              </a:lnSpc>
            </a:pPr>
            <a:r>
              <a:rPr lang="ru-RU" smtClean="0"/>
              <a:t>В 1764 году – почётным членом Болонской Академии.</a:t>
            </a:r>
          </a:p>
        </p:txBody>
      </p:sp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87900" y="2133600"/>
            <a:ext cx="4103688" cy="20161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</a:rPr>
              <a:t>Умер Ломоносов в Петербурге 4 апреля 1765.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</a:rPr>
              <a:t>Его похоронили при большом стечении народа на Лазаревском кладбище Александро- Невской лавры.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5589588"/>
            <a:ext cx="3889375" cy="10366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</a:rPr>
              <a:t>Могила Ломоносова в Александро-Невской лавре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КНИГИ Михаила Васильевича ЛОМОНОСОВА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/>
              <a:t>Автор трудов по русской истории</a:t>
            </a:r>
          </a:p>
          <a:p>
            <a:r>
              <a:rPr lang="ru-RU" sz="2400" smtClean="0"/>
              <a:t>Крупнейший русский поэт – просветитель 18 века.</a:t>
            </a:r>
          </a:p>
          <a:p>
            <a:r>
              <a:rPr lang="ru-RU" sz="2400" smtClean="0"/>
              <a:t>Создатель русской оды философского и высокого гражданского звучания.</a:t>
            </a:r>
          </a:p>
          <a:p>
            <a:r>
              <a:rPr lang="ru-RU" sz="2400" smtClean="0"/>
              <a:t>Автор поэм, поэтических посланий, трагедий, научной грамматики русского языка.</a:t>
            </a:r>
          </a:p>
          <a:p>
            <a:r>
              <a:rPr lang="ru-RU" sz="2400" smtClean="0"/>
              <a:t>Возродил искусство мозаики, создал с учениками мозаичные картины.</a:t>
            </a:r>
          </a:p>
          <a:p>
            <a:r>
              <a:rPr lang="ru-RU" sz="2400" smtClean="0"/>
              <a:t>Член Академии художеств.</a:t>
            </a:r>
          </a:p>
        </p:txBody>
      </p:sp>
    </p:spTree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ОТКРЫТИЯ ЛОМОНОСОВА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i="1" smtClean="0"/>
              <a:t>Организовал первую в России химическую лабораторию .  /ХИМИЯ</a:t>
            </a:r>
            <a:r>
              <a:rPr lang="ru-RU" sz="2000" i="1" smtClean="0"/>
              <a:t>/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Развивал атомно – молекулярные представления о строении вещества. / ФИЗИКА/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Создал ряд оптических приборов.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Открыл атмосферу на Венере.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Описал строение Земли.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Объяснил происхождение многих полезных ископаемых и минералов.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Опубликовал руководство по металлургии.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Подчеркивал важность исследования Северного морского пути и освоения Сибири.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Автор трудов по русской истории.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По инициативе Ломоносова основан Московский университет (в 1755 году)</a:t>
            </a:r>
          </a:p>
        </p:txBody>
      </p:sp>
    </p:spTree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МИХАИЛ ВАСИЛЬЕВИЧ ЛОМОНОСОВ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Разработал правила написания и произношения слов в русском языке.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Создал «теорию трёх штилей»(стилей), где подробно разбирал, какие слова и выражения стоит употреблять в трагедии или речи оратора, а какие в комедии и в обычном письме.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Написал «Риторику» - учебник для желающих говорить красиво и вместе с поэтом Кирилловичем Тредиаковским открыл для нас «ямб» - лёгкий стихотворный ритм, который с тех пор так любят все русские поэты.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А ещё он придумал множество слов, которые мы все сегодня произносим, даже не догадываясь, что их автор – Ломоносов. </a:t>
            </a:r>
            <a:r>
              <a:rPr lang="ru-RU" sz="1800" i="1" smtClean="0"/>
              <a:t>Дело в том, что все научные термины в молодой отечественной науке были иностранного происхождения. Для русского слуха они звучали очень непривычно</a:t>
            </a:r>
            <a:r>
              <a:rPr lang="ru-RU" sz="1800" smtClean="0"/>
              <a:t>. Ну, например, как вам понравится слово «оксигениум»? По гречески это значит буквально- «кислоту рождающий». Ломоносов задумался: а почему не перевести на русский язык? И придумал новое слово – «КИСЛОРОД».  Горизонт, квадрат, атмосфера, градусник, термометр, формула, микроскоп, преломление, равновесие, диаметр, кислота, минус, чертёж, автограф, нелепый- все эти известные нам слова были придуманы и введены в состав русского языка Михаилом Васильевичем!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 descr="C:\Documents and Settings\Admin\Рабочий стол\img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Обращение М.В.Ломоносова к потомкам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 b="1" i="1" smtClean="0"/>
              <a:t>         </a:t>
            </a:r>
            <a:r>
              <a:rPr lang="ru-RU" sz="2000" b="1" i="1" smtClean="0"/>
              <a:t>«О вы, которых ожидает Отечество от недр своих</a:t>
            </a:r>
          </a:p>
          <a:p>
            <a:pPr>
              <a:buFontTx/>
              <a:buNone/>
            </a:pPr>
            <a:r>
              <a:rPr lang="ru-RU" sz="2000" b="1" i="1" smtClean="0"/>
              <a:t>         И видеть таковых желает,</a:t>
            </a:r>
          </a:p>
          <a:p>
            <a:pPr>
              <a:buFontTx/>
              <a:buNone/>
            </a:pPr>
            <a:r>
              <a:rPr lang="ru-RU" sz="2000" b="1" i="1" smtClean="0"/>
              <a:t>         Каких зовёт из стран чужих,</a:t>
            </a:r>
          </a:p>
          <a:p>
            <a:pPr>
              <a:buFontTx/>
              <a:buNone/>
            </a:pPr>
            <a:r>
              <a:rPr lang="ru-RU" sz="2000" b="1" i="1" smtClean="0"/>
              <a:t>        О, ваши дни благословенны!</a:t>
            </a:r>
          </a:p>
          <a:p>
            <a:pPr>
              <a:buFontTx/>
              <a:buNone/>
            </a:pPr>
            <a:r>
              <a:rPr lang="ru-RU" sz="2000" b="1" i="1" smtClean="0"/>
              <a:t>         Дерзайте ныне ободренны</a:t>
            </a:r>
          </a:p>
          <a:p>
            <a:pPr>
              <a:buFontTx/>
              <a:buNone/>
            </a:pPr>
            <a:r>
              <a:rPr lang="ru-RU" sz="2000" b="1" i="1" smtClean="0"/>
              <a:t>        Раченьем вашим показать,</a:t>
            </a:r>
          </a:p>
          <a:p>
            <a:pPr>
              <a:buFontTx/>
              <a:buNone/>
            </a:pPr>
            <a:r>
              <a:rPr lang="ru-RU" sz="2000" b="1" i="1" smtClean="0"/>
              <a:t>        Что может собственных Платонов</a:t>
            </a:r>
          </a:p>
          <a:p>
            <a:pPr>
              <a:buFontTx/>
              <a:buNone/>
            </a:pPr>
            <a:r>
              <a:rPr lang="ru-RU" sz="2000" b="1" i="1" smtClean="0"/>
              <a:t>        И быстрых разумов Невтонов</a:t>
            </a:r>
          </a:p>
          <a:p>
            <a:pPr>
              <a:buFontTx/>
              <a:buNone/>
            </a:pPr>
            <a:r>
              <a:rPr lang="ru-RU" sz="2000" b="1" i="1" smtClean="0"/>
              <a:t>        Российская земля рождать».</a:t>
            </a:r>
          </a:p>
          <a:p>
            <a:endParaRPr lang="ru-RU" sz="2000" b="1" i="1" smtClean="0"/>
          </a:p>
          <a:p>
            <a:endParaRPr lang="ru-RU" sz="2000" b="1" i="1" smtClean="0"/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ломоно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765175"/>
            <a:ext cx="4032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1412875"/>
            <a:ext cx="4427538" cy="30956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i="1">
                <a:latin typeface="Times New Roman" pitchFamily="18" charset="0"/>
              </a:rPr>
              <a:t>     Историк, ритор, </a:t>
            </a:r>
            <a:r>
              <a:rPr lang="ru-RU" sz="3600" i="1">
                <a:latin typeface="Times New Roman" pitchFamily="18" charset="0"/>
              </a:rPr>
              <a:t>механик,</a:t>
            </a:r>
            <a:r>
              <a:rPr lang="ru-RU" sz="3600" i="1"/>
              <a:t>химик,</a:t>
            </a:r>
            <a:r>
              <a:rPr lang="ru-RU" sz="3600" b="1" i="1">
                <a:latin typeface="Times New Roman" pitchFamily="18" charset="0"/>
              </a:rPr>
              <a:t> минеролог, художник и </a:t>
            </a:r>
            <a:r>
              <a:rPr lang="en-US" sz="3600" b="1" i="1">
                <a:latin typeface="Times New Roman" pitchFamily="18" charset="0"/>
              </a:rPr>
              <a:t>c</a:t>
            </a:r>
            <a:r>
              <a:rPr lang="ru-RU" sz="3600" b="1" i="1">
                <a:latin typeface="Times New Roman" pitchFamily="18" charset="0"/>
              </a:rPr>
              <a:t>тихотворец, он всё испытал и всё проник.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3200" b="1"/>
              <a:t>                </a:t>
            </a:r>
            <a:r>
              <a:rPr lang="ru-RU" sz="2800" b="1">
                <a:latin typeface="Times New Roman" pitchFamily="18" charset="0"/>
              </a:rPr>
              <a:t>А.С.Пушкин</a:t>
            </a:r>
            <a:r>
              <a:rPr lang="ru-RU" sz="3200" b="1"/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НАГРАДЫ – ОРДЕН ЛОМОНОСОВА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600200"/>
            <a:ext cx="8218487" cy="5257800"/>
          </a:xfrm>
        </p:spPr>
        <p:txBody>
          <a:bodyPr/>
          <a:lstStyle/>
          <a:p>
            <a:r>
              <a:rPr lang="ru-RU" sz="1800" smtClean="0"/>
              <a:t>Орденом Ломоносова награждаются граждане за высокие достижения в государственной, производственной, научно- исследовательской, социальной, культурной, общественной и благотворительной деятельности, в области науки, литературы и искусства</a:t>
            </a:r>
            <a:r>
              <a:rPr lang="ru-RU" smtClean="0"/>
              <a:t>. </a:t>
            </a:r>
          </a:p>
          <a:p>
            <a:r>
              <a:rPr lang="ru-RU" smtClean="0"/>
              <a:t>                 </a:t>
            </a:r>
          </a:p>
        </p:txBody>
      </p:sp>
      <p:pic>
        <p:nvPicPr>
          <p:cNvPr id="21508" name="Picture 4" descr="Орден Лосоно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141663"/>
            <a:ext cx="374491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76600" y="260350"/>
            <a:ext cx="2300288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ДЕТСТВО</a:t>
            </a:r>
          </a:p>
        </p:txBody>
      </p:sp>
      <p:pic>
        <p:nvPicPr>
          <p:cNvPr id="4100" name="Picture 5" descr="slide0003_image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81075"/>
            <a:ext cx="64071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79388" y="5157788"/>
            <a:ext cx="8964612" cy="16160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Родился 8(19)ноября 1711 года в Архангельской губернии  Холмогорского уезда в д.Мишанинская (ныне село- Ломоносова)   в семье крестьянина - помора Василия Дорофеевича</a:t>
            </a:r>
            <a:r>
              <a:rPr lang="ru-RU" sz="2000" i="1">
                <a:latin typeface="Times New Roman" pitchFamily="18" charset="0"/>
              </a:rPr>
              <a:t> (занимался морским рыбным промыслом на паруснике-галиоте «Чайка»)</a:t>
            </a:r>
            <a:r>
              <a:rPr lang="ru-RU" sz="2000" b="1">
                <a:latin typeface="Times New Roman" pitchFamily="18" charset="0"/>
              </a:rPr>
              <a:t> и дочери дьякона - Елены Ивановны Сивковой</a:t>
            </a:r>
            <a:r>
              <a:rPr lang="ru-RU" sz="2000" i="1">
                <a:latin typeface="Times New Roman" pitchFamily="18" charset="0"/>
              </a:rPr>
              <a:t>(умерла, когда Михаилу было 9 лет</a:t>
            </a:r>
            <a:r>
              <a:rPr lang="ru-RU" sz="2000" b="1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00563" y="908050"/>
            <a:ext cx="4392612" cy="3025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Грамоте обучил Михаила (в 11-12лет) дьячок местной церкви. Первые учебники: славянская «Грамматика» Мелетия Смотрицкого,«Арифметика» Леонтия Магницкого и «Стихотворная Псалтырь Симеона Полоцкого.Страсть к знаниям, тяжёлая обстановка в семье заставили Ломоносова принять решение - оставить родной дом и отправиться в Москву. В декабре 1730 года с рыбным обозом девятнадцатилетний Ломоносов отправился в Москву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76600" y="188913"/>
            <a:ext cx="2576513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В МОСКВУ</a:t>
            </a:r>
          </a:p>
        </p:txBody>
      </p:sp>
      <p:pic>
        <p:nvPicPr>
          <p:cNvPr id="5125" name="Picture 6" descr="путь в моск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4103688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258888" y="2565400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Холмогоры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331913" y="5805488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Москва</a:t>
            </a: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 rot="-497647">
            <a:off x="3276600" y="2636838"/>
            <a:ext cx="649288" cy="431800"/>
          </a:xfrm>
          <a:prstGeom prst="leftArrow">
            <a:avLst>
              <a:gd name="adj1" fmla="val 50000"/>
              <a:gd name="adj2" fmla="val 3759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11" descr="в москву"/>
          <p:cNvPicPr>
            <a:picLocks noChangeAspect="1" noChangeArrowheads="1"/>
          </p:cNvPicPr>
          <p:nvPr/>
        </p:nvPicPr>
        <p:blipFill>
          <a:blip r:embed="rId4"/>
          <a:srcRect l="2953" t="2362" r="2953" b="2362"/>
          <a:stretch>
            <a:fillRect/>
          </a:stretch>
        </p:blipFill>
        <p:spPr bwMode="auto">
          <a:xfrm>
            <a:off x="3708400" y="3933825"/>
            <a:ext cx="2197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37 C -0.04184 0.05596 -0.04341 0.06335 -0.03664 0.077 C -0.03612 0.07908 -0.03629 0.08185 -0.03507 0.08347 C -0.03386 0.08509 -0.03178 0.08439 -0.03021 0.08555 C -0.02691 0.08786 -0.02396 0.0911 -0.02084 0.09387 C -0.01806 0.09642 -0.01615 0.10104 -0.01441 0.10451 C -0.01146 0.11676 -0.01112 0.12994 -0.00973 0.14266 C -0.01094 0.1778 -0.00348 0.18844 -0.02553 0.1933 C -0.03212 0.1963 -0.03612 0.20301 -0.04306 0.20601 C -0.04896 0.21133 -0.0533 0.21711 -0.0573 0.22497 C -0.05921 0.2326 -0.0632 0.25734 -0.06841 0.26312 C -0.06945 0.26428 -0.07917 0.26705 -0.07952 0.26728 C -0.08264 0.27006 -0.08594 0.27306 -0.08907 0.27584 C -0.09046 0.277 -0.08994 0.28 -0.09063 0.28208 C -0.09341 0.28948 -0.09358 0.28833 -0.09862 0.29272 C -0.10539 0.32 -0.08698 0.37642 -0.10799 0.38567 C -0.11007 0.38983 -0.11164 0.39468 -0.11441 0.39838 C -0.11598 0.40046 -0.11771 0.40231 -0.1191 0.40463 C -0.12796 0.41989 -0.12119 0.41549 -0.13021 0.41942 C -0.13681 0.42821 -0.14254 0.43885 -0.14775 0.44902 C -0.14966 0.45272 -0.15105 0.45734 -0.15417 0.45965 C -0.15816 0.46266 -0.16962 0.46359 -0.17153 0.46382 C -0.17917 0.46752 -0.18716 0.47399 -0.19219 0.48301 C -0.19445 0.48717 -0.19862 0.49572 -0.19862 0.49572 " pathEditMode="relative" ptsTypes="fffffffffffffffffffffffA">
                                      <p:cBhvr>
                                        <p:cTn id="6" dur="5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771775" y="188913"/>
            <a:ext cx="3357563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ГОДЫ УЧЁБЫ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2852738"/>
            <a:ext cx="4824412" cy="3759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В январе 1731 года Михаил Ломоносов, скрыв крестьянское происхождение и назвавшись сыном холмогорского дворянина, поступил в Славяно-греко-латинскую академию в Москве</a:t>
            </a:r>
            <a:r>
              <a:rPr lang="ru-RU" sz="1600" i="1">
                <a:latin typeface="Times New Roman" pitchFamily="18" charset="0"/>
              </a:rPr>
              <a:t>(в настоящее время сохранилось одно из старейших зданий академии – училищный корпус, палаты, построенные в 17 веке). </a:t>
            </a:r>
            <a:r>
              <a:rPr lang="ru-RU" sz="1600" b="1">
                <a:latin typeface="Times New Roman" pitchFamily="18" charset="0"/>
              </a:rPr>
              <a:t>Несмотря на свой немалый возраст (19лет), Ломоносову пришлось начать обучение в младшем классе, т.к. он не знал латыни. В академии Ломоносов изучал латинский язык, русский, математику, риторику, пиитику(стихосложение), политику и философию. В 1735 году Ломоносов перешёл в последний класс.</a:t>
            </a:r>
          </a:p>
          <a:p>
            <a:endParaRPr lang="ru-RU" sz="1600" b="1">
              <a:latin typeface="Times New Roman" pitchFamily="18" charset="0"/>
            </a:endParaRPr>
          </a:p>
        </p:txBody>
      </p:sp>
      <p:pic>
        <p:nvPicPr>
          <p:cNvPr id="6149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981075"/>
            <a:ext cx="324643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ломонос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2190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8497887" cy="19177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 ноябре 1735 года  в числе 12 лучших учеников Михаила отправили для продолжения образования в Петербургскую академию наук. Несмотря на тяжёлые условия жизни, любознательный юноша с первых дней прибытия в Академию проявил огромный интерес к наукам. 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565400"/>
            <a:ext cx="6192838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011863" y="-82550"/>
            <a:ext cx="2952750" cy="6962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 </a:t>
            </a:r>
            <a:r>
              <a:rPr lang="ru-RU" sz="1400" b="1">
                <a:latin typeface="Times New Roman" pitchFamily="18" charset="0"/>
              </a:rPr>
              <a:t>Россия в то время остро нуждалась в специалистах горного дела. И в сентябре 1736 года Михаил Ломоносов в числе трёх лучших студентов (с Дмитрием Виноградовым и Густавом Райзером) был направлен на учёбу в Германию в Марбург для изучения химии, физике, математике,  философии, и металлургии.</a:t>
            </a:r>
          </a:p>
          <a:p>
            <a:r>
              <a:rPr lang="ru-RU" sz="1400" b="1">
                <a:latin typeface="Times New Roman" pitchFamily="18" charset="0"/>
              </a:rPr>
              <a:t>В Марбургском университете он</a:t>
            </a:r>
            <a:r>
              <a:rPr lang="ru-RU" sz="1400" b="1"/>
              <a:t> занимался у известного немецкого учёного Христиана Вольфа (</a:t>
            </a:r>
            <a:r>
              <a:rPr lang="ru-RU" sz="1200" i="1"/>
              <a:t>он стал для Ломоносова Учителем с большой буквы)</a:t>
            </a:r>
          </a:p>
          <a:p>
            <a:r>
              <a:rPr lang="ru-RU" sz="1200" i="1"/>
              <a:t>  </a:t>
            </a:r>
            <a:r>
              <a:rPr lang="ru-RU" sz="1200" b="1" i="1"/>
              <a:t>В 1738 году Ломоносов написал своё первое научное сочинение по физике.</a:t>
            </a:r>
          </a:p>
          <a:p>
            <a:r>
              <a:rPr lang="ru-RU" sz="1200" b="1" i="1"/>
              <a:t>  В 1739 году Ломоносов написал первую оду «На взятие Хотина»(</a:t>
            </a:r>
            <a:r>
              <a:rPr lang="ru-RU" sz="1200"/>
              <a:t>когда русские войска одержали победу над турками</a:t>
            </a:r>
            <a:r>
              <a:rPr lang="ru-RU" sz="1200" b="1" i="1"/>
              <a:t>) и  «Письмо о правилах российского стихотворства» .</a:t>
            </a:r>
          </a:p>
          <a:p>
            <a:r>
              <a:rPr lang="ru-RU" sz="1400" b="1"/>
              <a:t>В 1739 году Ломоносов из Марбурга направляется во Фрейберг, где посещает университетские лекции по металлургии известного немецкого химика Фридриха Генкеля. Здесь он прожил с 1739 по 1741 гг.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635375" y="188913"/>
            <a:ext cx="2338388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МАРБУРГ</a:t>
            </a:r>
          </a:p>
        </p:txBody>
      </p:sp>
      <p:pic>
        <p:nvPicPr>
          <p:cNvPr id="8197" name="Picture 9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420938"/>
            <a:ext cx="295751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slide0012_image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3375"/>
            <a:ext cx="25193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23850" y="4797425"/>
            <a:ext cx="2366963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Студент немецкого</a:t>
            </a:r>
          </a:p>
          <a:p>
            <a:r>
              <a:rPr lang="ru-RU" b="1"/>
              <a:t>университета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22256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В 1741 г. Ломоносов вернулся в Россию.  Он работает в Петербургской Академии наук. Создаёт там хорошие физическую и химическую лаборатории. С января 1743 года Ломоносов был определён в Академию адъюктом физики. Это было низшее учёное звание в Академии, которое давало право на самостоятельную научную работу и возможность участия в заседаниях Академического собрания. В июле 1745 года он получает должность профессора химии.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63938" y="0"/>
            <a:ext cx="1776412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НАУКА</a:t>
            </a:r>
          </a:p>
        </p:txBody>
      </p:sp>
      <p:pic>
        <p:nvPicPr>
          <p:cNvPr id="9221" name="Picture 6" descr="lomonos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7935">
            <a:off x="755650" y="3068638"/>
            <a:ext cx="2492375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9" descr="Рисунок6"/>
          <p:cNvPicPr>
            <a:picLocks noChangeAspect="1" noChangeArrowheads="1"/>
          </p:cNvPicPr>
          <p:nvPr/>
        </p:nvPicPr>
        <p:blipFill>
          <a:blip r:embed="rId4"/>
          <a:srcRect l="2377" t="2534" r="2377"/>
          <a:stretch>
            <a:fillRect/>
          </a:stretch>
        </p:blipFill>
        <p:spPr bwMode="auto">
          <a:xfrm>
            <a:off x="4456113" y="2936875"/>
            <a:ext cx="3976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859338" y="6237288"/>
            <a:ext cx="3333750" cy="3667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Диплом профессора химии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32131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В 1747 году Ломоносов написал книгу «Краткое руководство к красноречию», которую чаще всего называли просто «Риторика» </a:t>
            </a:r>
          </a:p>
          <a:p>
            <a:pPr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</a:rPr>
              <a:t> Ломоносов считал химию своей основной специальностью и, как никто другой, понимал, что без лаборатории, без возможности химических экспериментов химическая наука развиваться не может. В 1746 году Елизавета подписала указ о постройке химической лаборатории. Но только в 1748 Ломоносов создал химическую лабораторию, в которой проводил научные исследования, в том числе разрабатывал состав стекла, фарфора и смальты, которую использовал для своих мозаик, созданных в 1751. В 1751 году Ломоносов получил чин коллежского советника, дающий право на потомственное дворянство.</a:t>
            </a:r>
          </a:p>
          <a:p>
            <a:pPr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</a:rPr>
              <a:t>Главным орудием химика начала 18 века был огонь, потому в Ломоносовской лаборатории имелось 9 печей различного назначения. Период с 1748 по 1757 год можно назвать «химическим» по главному предмету, которым занимался учёный.</a:t>
            </a:r>
          </a:p>
          <a:p>
            <a:pPr>
              <a:spcBef>
                <a:spcPct val="20000"/>
              </a:spcBef>
            </a:pPr>
            <a:endParaRPr lang="ru-RU" sz="2800" b="1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350x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213100"/>
            <a:ext cx="4537075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4529138"/>
            <a:ext cx="3168650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Ломоносов в своей</a:t>
            </a:r>
          </a:p>
          <a:p>
            <a:r>
              <a:rPr lang="ru-RU" b="1"/>
              <a:t>химической лаборатории.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1314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Михаил Васильевич Ломоносов</vt:lpstr>
      <vt:lpstr>Slide 14</vt:lpstr>
      <vt:lpstr>КНИГИ Михаила Васильевича ЛОМОНОСОВА</vt:lpstr>
      <vt:lpstr>ОТКРЫТИЯ ЛОМОНОСОВА</vt:lpstr>
      <vt:lpstr>МИХАИЛ ВАСИЛЬЕВИЧ ЛОМОНОСОВ</vt:lpstr>
      <vt:lpstr>Slide 18</vt:lpstr>
      <vt:lpstr>Обращение М.В.Ломоносова к потомкам</vt:lpstr>
      <vt:lpstr>НАГРАДЫ – ОРДЕН ЛОМОНОСОВА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ЛОМОНСОВ</dc:title>
  <dc:creator>Qweds</dc:creator>
  <cp:lastModifiedBy>Windows User</cp:lastModifiedBy>
  <cp:revision>20</cp:revision>
  <dcterms:created xsi:type="dcterms:W3CDTF">2008-09-29T15:54:22Z</dcterms:created>
  <dcterms:modified xsi:type="dcterms:W3CDTF">2016-05-21T00:28:24Z</dcterms:modified>
</cp:coreProperties>
</file>